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601200" cy="12801600" type="A3"/>
  <p:notesSz cx="6799263" cy="9929813"/>
  <p:defaultTextStyle>
    <a:defPPr>
      <a:defRPr lang="fr-FR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666" y="-1986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2724C-5B51-490D-909D-BEE053EB3157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B6A73-BA23-4E8C-A067-3AB53CD895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7064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340-D5AC-452E-B538-DD453D2AB207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30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478C5-80CE-47A4-8908-D52AAD321E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42963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60870" y="512660"/>
            <a:ext cx="2160270" cy="1092284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80060" y="512660"/>
            <a:ext cx="6320790" cy="1092284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8429" y="5425867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0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00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0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0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0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0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0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02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8006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061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77278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77278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1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3802" y="509696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0061" y="2678856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03" indent="0">
              <a:buNone/>
              <a:defRPr sz="3900"/>
            </a:lvl2pPr>
            <a:lvl3pPr marL="1280006" indent="0">
              <a:buNone/>
              <a:defRPr sz="3400"/>
            </a:lvl3pPr>
            <a:lvl4pPr marL="1920009" indent="0">
              <a:buNone/>
              <a:defRPr sz="2800"/>
            </a:lvl4pPr>
            <a:lvl5pPr marL="2560013" indent="0">
              <a:buNone/>
              <a:defRPr sz="2800"/>
            </a:lvl5pPr>
            <a:lvl6pPr marL="3200016" indent="0">
              <a:buNone/>
              <a:defRPr sz="2800"/>
            </a:lvl6pPr>
            <a:lvl7pPr marL="3840019" indent="0">
              <a:buNone/>
              <a:defRPr sz="2800"/>
            </a:lvl7pPr>
            <a:lvl8pPr marL="4480022" indent="0">
              <a:buNone/>
              <a:defRPr sz="2800"/>
            </a:lvl8pPr>
            <a:lvl9pPr marL="5120025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80060" y="11865189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86253-FE25-49D9-9FFF-3635736DB058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0410" y="11865189"/>
            <a:ext cx="30403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0860" y="11865189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A2DA7-38F8-4570-93D2-8A7646EF30F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00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03" indent="-480003" algn="l" defTabSz="1280006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005" indent="-400002" algn="l" defTabSz="128000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00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011" indent="-320002" algn="l" defTabSz="12800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4" indent="-320002" algn="l" defTabSz="128000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017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020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025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02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0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0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0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01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01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01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022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025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microsoft.com/office/2007/relationships/hdphoto" Target="../media/hdphoto1.wdp"/><Relationship Id="rId21" Type="http://schemas.openxmlformats.org/officeDocument/2006/relationships/hyperlink" Target="http://www.gaspillagealimentaire.com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19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hyperlink" Target="http://www.reduisonsnosdechets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476598"/>
            <a:ext cx="9601200" cy="93740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601200" cy="3712501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owEdges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879125" y="496144"/>
            <a:ext cx="67220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Comment</a:t>
            </a:r>
            <a:r>
              <a:rPr lang="fr-FR" sz="40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fr-FR" sz="5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lutter</a:t>
            </a:r>
            <a:r>
              <a:rPr lang="fr-FR" sz="40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contre</a:t>
            </a:r>
            <a:r>
              <a:rPr lang="fr-FR" sz="40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le </a:t>
            </a:r>
            <a:r>
              <a:rPr lang="fr-FR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gaspillage alimentaire</a:t>
            </a:r>
            <a:r>
              <a:rPr lang="fr-FR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fr-FR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?</a:t>
            </a:r>
            <a:endParaRPr lang="fr-FR" sz="4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3" name="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016" y="685454"/>
            <a:ext cx="6696744" cy="259228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3880445" y="2164983"/>
            <a:ext cx="4319527" cy="1583435"/>
            <a:chOff x="7977572" y="2988076"/>
            <a:chExt cx="3959567" cy="1367512"/>
          </a:xfrm>
        </p:grpSpPr>
        <p:grpSp>
          <p:nvGrpSpPr>
            <p:cNvPr id="6" name="object 28"/>
            <p:cNvGrpSpPr/>
            <p:nvPr/>
          </p:nvGrpSpPr>
          <p:grpSpPr>
            <a:xfrm>
              <a:off x="7977572" y="2988076"/>
              <a:ext cx="3959567" cy="1367512"/>
              <a:chOff x="3032054" y="1748239"/>
              <a:chExt cx="2802907" cy="1147543"/>
            </a:xfrm>
          </p:grpSpPr>
          <p:pic>
            <p:nvPicPr>
              <p:cNvPr id="7" name="object 29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032054" y="1748239"/>
                <a:ext cx="2802907" cy="930166"/>
              </a:xfrm>
              <a:prstGeom prst="rect">
                <a:avLst/>
              </a:prstGeom>
            </p:spPr>
          </p:pic>
          <p:pic>
            <p:nvPicPr>
              <p:cNvPr id="8" name="object 30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104833" y="1766638"/>
                <a:ext cx="2657348" cy="1129144"/>
              </a:xfrm>
              <a:prstGeom prst="rect">
                <a:avLst/>
              </a:prstGeom>
            </p:spPr>
          </p:pic>
        </p:grpSp>
        <p:sp>
          <p:nvSpPr>
            <p:cNvPr id="12" name="ZoneTexte 11"/>
            <p:cNvSpPr txBox="1"/>
            <p:nvPr/>
          </p:nvSpPr>
          <p:spPr>
            <a:xfrm>
              <a:off x="8910355" y="3314708"/>
              <a:ext cx="1662207" cy="55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Au</a:t>
              </a:r>
              <a:r>
                <a:rPr lang="fr-FR" sz="3600" b="1" dirty="0" smtClean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 SELF</a:t>
              </a:r>
              <a:endParaRPr lang="fr-FR" sz="3600" b="1" dirty="0">
                <a:solidFill>
                  <a:schemeClr val="bg1"/>
                </a:solidFill>
                <a:latin typeface="Arial Rounded MT Bold" panose="020F0704030504030204" pitchFamily="34" charset="0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96144" y="1576264"/>
            <a:ext cx="3024336" cy="1126924"/>
            <a:chOff x="-4763597" y="2935074"/>
            <a:chExt cx="1614299" cy="607497"/>
          </a:xfrm>
        </p:grpSpPr>
        <p:sp>
          <p:nvSpPr>
            <p:cNvPr id="15" name="object 27"/>
            <p:cNvSpPr txBox="1"/>
            <p:nvPr/>
          </p:nvSpPr>
          <p:spPr>
            <a:xfrm rot="21180000">
              <a:off x="-4693017" y="3390482"/>
              <a:ext cx="1543719" cy="1520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2173"/>
                </a:lnSpc>
              </a:pPr>
              <a:r>
                <a:rPr sz="4000" spc="200" dirty="0">
                  <a:solidFill>
                    <a:srgbClr val="FFEC00"/>
                  </a:solidFill>
                  <a:latin typeface="Cambria"/>
                  <a:cs typeface="Cambria"/>
                </a:rPr>
                <a:t>GACHIS</a:t>
              </a:r>
              <a:endParaRPr sz="4000" dirty="0">
                <a:latin typeface="Cambria"/>
                <a:cs typeface="Cambria"/>
              </a:endParaRPr>
            </a:p>
          </p:txBody>
        </p:sp>
        <p:sp>
          <p:nvSpPr>
            <p:cNvPr id="16" name="object 25"/>
            <p:cNvSpPr txBox="1"/>
            <p:nvPr/>
          </p:nvSpPr>
          <p:spPr>
            <a:xfrm rot="21180000">
              <a:off x="-4763597" y="2935074"/>
              <a:ext cx="1160357" cy="1520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2173"/>
                </a:lnSpc>
              </a:pPr>
              <a:r>
                <a:rPr sz="4000" spc="278" dirty="0">
                  <a:solidFill>
                    <a:srgbClr val="FFEC00"/>
                  </a:solidFill>
                  <a:latin typeface="Cambria"/>
                  <a:cs typeface="Cambria"/>
                </a:rPr>
                <a:t>STOP</a:t>
              </a:r>
              <a:endParaRPr sz="4000" dirty="0">
                <a:latin typeface="Cambria"/>
                <a:cs typeface="Cambria"/>
              </a:endParaRPr>
            </a:p>
          </p:txBody>
        </p:sp>
        <p:sp>
          <p:nvSpPr>
            <p:cNvPr id="17" name="object 26"/>
            <p:cNvSpPr txBox="1"/>
            <p:nvPr/>
          </p:nvSpPr>
          <p:spPr>
            <a:xfrm rot="21180000">
              <a:off x="-4549320" y="3229573"/>
              <a:ext cx="371053" cy="11061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575"/>
                </a:lnSpc>
              </a:pPr>
              <a:r>
                <a:rPr sz="4000" spc="-197" dirty="0">
                  <a:solidFill>
                    <a:srgbClr val="FFEC00"/>
                  </a:solidFill>
                  <a:latin typeface="Arial Unicode MS"/>
                  <a:cs typeface="Arial Unicode MS"/>
                </a:rPr>
                <a:t>au</a:t>
              </a:r>
              <a:endParaRPr sz="4000" dirty="0">
                <a:latin typeface="Arial Unicode MS"/>
                <a:cs typeface="Arial Unicode MS"/>
              </a:endParaRPr>
            </a:p>
          </p:txBody>
        </p:sp>
      </p:grpSp>
      <p:sp>
        <p:nvSpPr>
          <p:cNvPr id="21" name="Rectangle à coins arrondis 20"/>
          <p:cNvSpPr/>
          <p:nvPr/>
        </p:nvSpPr>
        <p:spPr>
          <a:xfrm>
            <a:off x="336104" y="7646640"/>
            <a:ext cx="8545016" cy="914400"/>
          </a:xfrm>
          <a:prstGeom prst="roundRect">
            <a:avLst/>
          </a:prstGeom>
          <a:solidFill>
            <a:srgbClr val="FFFF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       Je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me sers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raisonnablement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, </a:t>
            </a:r>
          </a:p>
          <a:p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       je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reviendrais me servir si j’ai encore faim</a:t>
            </a:r>
            <a:endParaRPr lang="fr-FR" sz="24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36104" y="5320680"/>
            <a:ext cx="6672808" cy="914400"/>
          </a:xfrm>
          <a:prstGeom prst="roundRect">
            <a:avLst/>
          </a:prstGeom>
          <a:solidFill>
            <a:srgbClr val="FFFF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Je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dis au cuisinier de </a:t>
            </a:r>
            <a:endParaRPr lang="fr-FR" sz="24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ne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pas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me servir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si je n’aime pas</a:t>
            </a:r>
            <a:endParaRPr lang="fr-FR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21131" y="8849884"/>
            <a:ext cx="8617024" cy="1082700"/>
          </a:xfrm>
          <a:prstGeom prst="roundRect">
            <a:avLst/>
          </a:prstGeom>
          <a:solidFill>
            <a:srgbClr val="FFFF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       Je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prends seulement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les plats et les aliments</a:t>
            </a:r>
            <a:endParaRPr lang="fr-FR" sz="24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fr-FR" sz="2400" b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que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je vais vraiment manger</a:t>
            </a:r>
            <a:endParaRPr lang="fr-FR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432148" y="5477963"/>
            <a:ext cx="864096" cy="55436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dirty="0">
              <a:solidFill>
                <a:srgbClr val="00B0F0"/>
              </a:solidFill>
              <a:latin typeface="AR DARLING" pitchFamily="2" charset="0"/>
              <a:cs typeface="Aharoni" pitchFamily="2" charset="-79"/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467120" y="7814746"/>
            <a:ext cx="864096" cy="55436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dirty="0">
              <a:solidFill>
                <a:srgbClr val="00B0F0"/>
              </a:solidFill>
              <a:latin typeface="AR DARLING" pitchFamily="2" charset="0"/>
              <a:cs typeface="Aharoni" pitchFamily="2" charset="-79"/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478245" y="9078602"/>
            <a:ext cx="864096" cy="55436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dirty="0">
              <a:solidFill>
                <a:srgbClr val="00B0F0"/>
              </a:solidFill>
              <a:latin typeface="AR DARLING" pitchFamily="2" charset="0"/>
              <a:cs typeface="Aharoni" pitchFamily="2" charset="-79"/>
            </a:endParaRPr>
          </a:p>
        </p:txBody>
      </p:sp>
      <p:grpSp>
        <p:nvGrpSpPr>
          <p:cNvPr id="47" name="Groupe 46"/>
          <p:cNvGrpSpPr/>
          <p:nvPr/>
        </p:nvGrpSpPr>
        <p:grpSpPr>
          <a:xfrm>
            <a:off x="936204" y="5175016"/>
            <a:ext cx="720080" cy="576064"/>
            <a:chOff x="486184" y="1905006"/>
            <a:chExt cx="377807" cy="213954"/>
          </a:xfrm>
        </p:grpSpPr>
        <p:pic>
          <p:nvPicPr>
            <p:cNvPr id="48" name="object 4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184" y="2001711"/>
              <a:ext cx="207654" cy="117249"/>
            </a:xfrm>
            <a:prstGeom prst="rect">
              <a:avLst/>
            </a:prstGeom>
          </p:spPr>
        </p:pic>
        <p:sp>
          <p:nvSpPr>
            <p:cNvPr id="49" name="object 56"/>
            <p:cNvSpPr/>
            <p:nvPr/>
          </p:nvSpPr>
          <p:spPr>
            <a:xfrm>
              <a:off x="591976" y="1905006"/>
              <a:ext cx="272015" cy="167155"/>
            </a:xfrm>
            <a:custGeom>
              <a:avLst/>
              <a:gdLst/>
              <a:ahLst/>
              <a:cxnLst/>
              <a:rect l="l" t="t" r="r" b="b"/>
              <a:pathLst>
                <a:path w="299719" h="309879">
                  <a:moveTo>
                    <a:pt x="198885" y="0"/>
                  </a:moveTo>
                  <a:lnTo>
                    <a:pt x="159587" y="11469"/>
                  </a:lnTo>
                  <a:lnTo>
                    <a:pt x="134701" y="43315"/>
                  </a:lnTo>
                  <a:lnTo>
                    <a:pt x="126383" y="89280"/>
                  </a:lnTo>
                  <a:lnTo>
                    <a:pt x="120770" y="88442"/>
                  </a:lnTo>
                  <a:lnTo>
                    <a:pt x="70790" y="92973"/>
                  </a:lnTo>
                  <a:lnTo>
                    <a:pt x="32388" y="114749"/>
                  </a:lnTo>
                  <a:lnTo>
                    <a:pt x="7985" y="149154"/>
                  </a:lnTo>
                  <a:lnTo>
                    <a:pt x="0" y="191568"/>
                  </a:lnTo>
                  <a:lnTo>
                    <a:pt x="10851" y="237375"/>
                  </a:lnTo>
                  <a:lnTo>
                    <a:pt x="39285" y="278535"/>
                  </a:lnTo>
                  <a:lnTo>
                    <a:pt x="74731" y="301787"/>
                  </a:lnTo>
                  <a:lnTo>
                    <a:pt x="112592" y="309861"/>
                  </a:lnTo>
                  <a:lnTo>
                    <a:pt x="148267" y="305489"/>
                  </a:lnTo>
                  <a:lnTo>
                    <a:pt x="177158" y="291401"/>
                  </a:lnTo>
                  <a:lnTo>
                    <a:pt x="199864" y="267605"/>
                  </a:lnTo>
                  <a:lnTo>
                    <a:pt x="213065" y="239296"/>
                  </a:lnTo>
                  <a:lnTo>
                    <a:pt x="217482" y="208544"/>
                  </a:lnTo>
                  <a:lnTo>
                    <a:pt x="213835" y="177418"/>
                  </a:lnTo>
                  <a:lnTo>
                    <a:pt x="258768" y="170552"/>
                  </a:lnTo>
                  <a:lnTo>
                    <a:pt x="286983" y="147107"/>
                  </a:lnTo>
                  <a:lnTo>
                    <a:pt x="299368" y="113464"/>
                  </a:lnTo>
                  <a:lnTo>
                    <a:pt x="296813" y="76006"/>
                  </a:lnTo>
                  <a:lnTo>
                    <a:pt x="280207" y="41111"/>
                  </a:lnTo>
                  <a:lnTo>
                    <a:pt x="250437" y="15163"/>
                  </a:lnTo>
                  <a:lnTo>
                    <a:pt x="198885" y="0"/>
                  </a:lnTo>
                  <a:close/>
                </a:path>
              </a:pathLst>
            </a:custGeom>
            <a:solidFill>
              <a:srgbClr val="6EC4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1035839" y="7525707"/>
            <a:ext cx="720080" cy="576064"/>
            <a:chOff x="486184" y="1905006"/>
            <a:chExt cx="377807" cy="213954"/>
          </a:xfrm>
        </p:grpSpPr>
        <p:pic>
          <p:nvPicPr>
            <p:cNvPr id="54" name="object 4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184" y="2001711"/>
              <a:ext cx="207654" cy="117249"/>
            </a:xfrm>
            <a:prstGeom prst="rect">
              <a:avLst/>
            </a:prstGeom>
          </p:spPr>
        </p:pic>
        <p:sp>
          <p:nvSpPr>
            <p:cNvPr id="55" name="object 56"/>
            <p:cNvSpPr/>
            <p:nvPr/>
          </p:nvSpPr>
          <p:spPr>
            <a:xfrm>
              <a:off x="591976" y="1905006"/>
              <a:ext cx="272015" cy="167155"/>
            </a:xfrm>
            <a:custGeom>
              <a:avLst/>
              <a:gdLst/>
              <a:ahLst/>
              <a:cxnLst/>
              <a:rect l="l" t="t" r="r" b="b"/>
              <a:pathLst>
                <a:path w="299719" h="309879">
                  <a:moveTo>
                    <a:pt x="198885" y="0"/>
                  </a:moveTo>
                  <a:lnTo>
                    <a:pt x="159587" y="11469"/>
                  </a:lnTo>
                  <a:lnTo>
                    <a:pt x="134701" y="43315"/>
                  </a:lnTo>
                  <a:lnTo>
                    <a:pt x="126383" y="89280"/>
                  </a:lnTo>
                  <a:lnTo>
                    <a:pt x="120770" y="88442"/>
                  </a:lnTo>
                  <a:lnTo>
                    <a:pt x="70790" y="92973"/>
                  </a:lnTo>
                  <a:lnTo>
                    <a:pt x="32388" y="114749"/>
                  </a:lnTo>
                  <a:lnTo>
                    <a:pt x="7985" y="149154"/>
                  </a:lnTo>
                  <a:lnTo>
                    <a:pt x="0" y="191568"/>
                  </a:lnTo>
                  <a:lnTo>
                    <a:pt x="10851" y="237375"/>
                  </a:lnTo>
                  <a:lnTo>
                    <a:pt x="39285" y="278535"/>
                  </a:lnTo>
                  <a:lnTo>
                    <a:pt x="74731" y="301787"/>
                  </a:lnTo>
                  <a:lnTo>
                    <a:pt x="112592" y="309861"/>
                  </a:lnTo>
                  <a:lnTo>
                    <a:pt x="148267" y="305489"/>
                  </a:lnTo>
                  <a:lnTo>
                    <a:pt x="177158" y="291401"/>
                  </a:lnTo>
                  <a:lnTo>
                    <a:pt x="199864" y="267605"/>
                  </a:lnTo>
                  <a:lnTo>
                    <a:pt x="213065" y="239296"/>
                  </a:lnTo>
                  <a:lnTo>
                    <a:pt x="217482" y="208544"/>
                  </a:lnTo>
                  <a:lnTo>
                    <a:pt x="213835" y="177418"/>
                  </a:lnTo>
                  <a:lnTo>
                    <a:pt x="258768" y="170552"/>
                  </a:lnTo>
                  <a:lnTo>
                    <a:pt x="286983" y="147107"/>
                  </a:lnTo>
                  <a:lnTo>
                    <a:pt x="299368" y="113464"/>
                  </a:lnTo>
                  <a:lnTo>
                    <a:pt x="296813" y="76006"/>
                  </a:lnTo>
                  <a:lnTo>
                    <a:pt x="280207" y="41111"/>
                  </a:lnTo>
                  <a:lnTo>
                    <a:pt x="250437" y="15163"/>
                  </a:lnTo>
                  <a:lnTo>
                    <a:pt x="198885" y="0"/>
                  </a:lnTo>
                  <a:close/>
                </a:path>
              </a:pathLst>
            </a:custGeom>
            <a:solidFill>
              <a:srgbClr val="6EC4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1026105" y="8759896"/>
            <a:ext cx="720080" cy="576064"/>
            <a:chOff x="486184" y="1905006"/>
            <a:chExt cx="377807" cy="213954"/>
          </a:xfrm>
        </p:grpSpPr>
        <p:pic>
          <p:nvPicPr>
            <p:cNvPr id="57" name="object 4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184" y="2001711"/>
              <a:ext cx="207654" cy="117249"/>
            </a:xfrm>
            <a:prstGeom prst="rect">
              <a:avLst/>
            </a:prstGeom>
          </p:spPr>
        </p:pic>
        <p:sp>
          <p:nvSpPr>
            <p:cNvPr id="58" name="object 56"/>
            <p:cNvSpPr/>
            <p:nvPr/>
          </p:nvSpPr>
          <p:spPr>
            <a:xfrm>
              <a:off x="591976" y="1905006"/>
              <a:ext cx="272015" cy="167155"/>
            </a:xfrm>
            <a:custGeom>
              <a:avLst/>
              <a:gdLst/>
              <a:ahLst/>
              <a:cxnLst/>
              <a:rect l="l" t="t" r="r" b="b"/>
              <a:pathLst>
                <a:path w="299719" h="309879">
                  <a:moveTo>
                    <a:pt x="198885" y="0"/>
                  </a:moveTo>
                  <a:lnTo>
                    <a:pt x="159587" y="11469"/>
                  </a:lnTo>
                  <a:lnTo>
                    <a:pt x="134701" y="43315"/>
                  </a:lnTo>
                  <a:lnTo>
                    <a:pt x="126383" y="89280"/>
                  </a:lnTo>
                  <a:lnTo>
                    <a:pt x="120770" y="88442"/>
                  </a:lnTo>
                  <a:lnTo>
                    <a:pt x="70790" y="92973"/>
                  </a:lnTo>
                  <a:lnTo>
                    <a:pt x="32388" y="114749"/>
                  </a:lnTo>
                  <a:lnTo>
                    <a:pt x="7985" y="149154"/>
                  </a:lnTo>
                  <a:lnTo>
                    <a:pt x="0" y="191568"/>
                  </a:lnTo>
                  <a:lnTo>
                    <a:pt x="10851" y="237375"/>
                  </a:lnTo>
                  <a:lnTo>
                    <a:pt x="39285" y="278535"/>
                  </a:lnTo>
                  <a:lnTo>
                    <a:pt x="74731" y="301787"/>
                  </a:lnTo>
                  <a:lnTo>
                    <a:pt x="112592" y="309861"/>
                  </a:lnTo>
                  <a:lnTo>
                    <a:pt x="148267" y="305489"/>
                  </a:lnTo>
                  <a:lnTo>
                    <a:pt x="177158" y="291401"/>
                  </a:lnTo>
                  <a:lnTo>
                    <a:pt x="199864" y="267605"/>
                  </a:lnTo>
                  <a:lnTo>
                    <a:pt x="213065" y="239296"/>
                  </a:lnTo>
                  <a:lnTo>
                    <a:pt x="217482" y="208544"/>
                  </a:lnTo>
                  <a:lnTo>
                    <a:pt x="213835" y="177418"/>
                  </a:lnTo>
                  <a:lnTo>
                    <a:pt x="258768" y="170552"/>
                  </a:lnTo>
                  <a:lnTo>
                    <a:pt x="286983" y="147107"/>
                  </a:lnTo>
                  <a:lnTo>
                    <a:pt x="299368" y="113464"/>
                  </a:lnTo>
                  <a:lnTo>
                    <a:pt x="296813" y="76006"/>
                  </a:lnTo>
                  <a:lnTo>
                    <a:pt x="280207" y="41111"/>
                  </a:lnTo>
                  <a:lnTo>
                    <a:pt x="250437" y="15163"/>
                  </a:lnTo>
                  <a:lnTo>
                    <a:pt x="198885" y="0"/>
                  </a:lnTo>
                  <a:close/>
                </a:path>
              </a:pathLst>
            </a:custGeom>
            <a:solidFill>
              <a:srgbClr val="6EC4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16"/>
          <p:cNvSpPr/>
          <p:nvPr/>
        </p:nvSpPr>
        <p:spPr>
          <a:xfrm>
            <a:off x="336104" y="10145216"/>
            <a:ext cx="7416824" cy="1584176"/>
          </a:xfrm>
          <a:custGeom>
            <a:avLst/>
            <a:gdLst/>
            <a:ahLst/>
            <a:cxnLst/>
            <a:rect l="l" t="t" r="r" b="b"/>
            <a:pathLst>
              <a:path w="4591050" h="1175384">
                <a:moveTo>
                  <a:pt x="4590465" y="969454"/>
                </a:moveTo>
                <a:lnTo>
                  <a:pt x="4585652" y="1012535"/>
                </a:lnTo>
                <a:lnTo>
                  <a:pt x="4571941" y="1054234"/>
                </a:lnTo>
                <a:lnTo>
                  <a:pt x="4550426" y="1092640"/>
                </a:lnTo>
                <a:lnTo>
                  <a:pt x="4522201" y="1125839"/>
                </a:lnTo>
                <a:lnTo>
                  <a:pt x="4488361" y="1151920"/>
                </a:lnTo>
                <a:lnTo>
                  <a:pt x="4449998" y="1168971"/>
                </a:lnTo>
                <a:lnTo>
                  <a:pt x="4408208" y="1175080"/>
                </a:lnTo>
                <a:lnTo>
                  <a:pt x="182245" y="1175080"/>
                </a:lnTo>
                <a:lnTo>
                  <a:pt x="133793" y="1168570"/>
                </a:lnTo>
                <a:lnTo>
                  <a:pt x="90258" y="1150200"/>
                </a:lnTo>
                <a:lnTo>
                  <a:pt x="53374" y="1121706"/>
                </a:lnTo>
                <a:lnTo>
                  <a:pt x="24879" y="1084825"/>
                </a:lnTo>
                <a:lnTo>
                  <a:pt x="6509" y="1041293"/>
                </a:lnTo>
                <a:lnTo>
                  <a:pt x="0" y="992847"/>
                </a:lnTo>
                <a:lnTo>
                  <a:pt x="0" y="182245"/>
                </a:lnTo>
                <a:lnTo>
                  <a:pt x="6509" y="133793"/>
                </a:lnTo>
                <a:lnTo>
                  <a:pt x="24879" y="90258"/>
                </a:lnTo>
                <a:lnTo>
                  <a:pt x="53374" y="53374"/>
                </a:lnTo>
                <a:lnTo>
                  <a:pt x="90258" y="24879"/>
                </a:lnTo>
                <a:lnTo>
                  <a:pt x="133793" y="6509"/>
                </a:lnTo>
                <a:lnTo>
                  <a:pt x="182245" y="0"/>
                </a:lnTo>
                <a:lnTo>
                  <a:pt x="4408208" y="0"/>
                </a:lnTo>
                <a:lnTo>
                  <a:pt x="4456660" y="6509"/>
                </a:lnTo>
                <a:lnTo>
                  <a:pt x="4500197" y="24879"/>
                </a:lnTo>
                <a:lnTo>
                  <a:pt x="4537084" y="53374"/>
                </a:lnTo>
                <a:lnTo>
                  <a:pt x="4565582" y="90258"/>
                </a:lnTo>
                <a:lnTo>
                  <a:pt x="4583955" y="133793"/>
                </a:lnTo>
                <a:lnTo>
                  <a:pt x="4590465" y="182245"/>
                </a:lnTo>
                <a:lnTo>
                  <a:pt x="4590465" y="969454"/>
                </a:lnTo>
                <a:close/>
              </a:path>
            </a:pathLst>
          </a:custGeom>
          <a:solidFill>
            <a:srgbClr val="00B0F0"/>
          </a:solidFill>
          <a:ln w="7620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pPr algn="ctr"/>
            <a:endParaRPr lang="fr-FR" sz="18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</a:rPr>
              <a:t>Le gaspillage alimentaire au sein de la restauration collective :</a:t>
            </a:r>
          </a:p>
          <a:p>
            <a:pPr algn="ctr"/>
            <a:r>
              <a:rPr lang="fr-FR" sz="1800" b="1" dirty="0" smtClean="0">
                <a:solidFill>
                  <a:schemeClr val="bg1"/>
                </a:solidFill>
              </a:rPr>
              <a:t>En moyenne, 30 à 40 %  de la quantité des produits du repas finissent à la poubelle !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200200" y="11369352"/>
            <a:ext cx="58326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smtClean="0">
                <a:solidFill>
                  <a:srgbClr val="FFFFFF"/>
                </a:solidFill>
                <a:latin typeface="Century Gothic"/>
                <a:cs typeface="Century Gothic"/>
              </a:rPr>
              <a:t>Source :  Centres  Permanents  d’Initiatives pour   l’Environnement</a:t>
            </a:r>
            <a:endParaRPr lang="fr-FR" sz="1200" dirty="0"/>
          </a:p>
        </p:txBody>
      </p:sp>
      <p:sp>
        <p:nvSpPr>
          <p:cNvPr id="62" name="Rectangle 61"/>
          <p:cNvSpPr/>
          <p:nvPr/>
        </p:nvSpPr>
        <p:spPr>
          <a:xfrm>
            <a:off x="360049" y="3880520"/>
            <a:ext cx="8981374" cy="119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11" marR="3285">
              <a:lnSpc>
                <a:spcPct val="101299"/>
              </a:lnSpc>
              <a:spcBef>
                <a:spcPts val="61"/>
              </a:spcBef>
            </a:pPr>
            <a:r>
              <a:rPr lang="fr-FR" sz="2400" b="1" i="1" spc="-36" dirty="0" smtClean="0">
                <a:solidFill>
                  <a:srgbClr val="1A171B"/>
                </a:solidFill>
                <a:latin typeface="Century Gothic"/>
                <a:cs typeface="Century Gothic"/>
              </a:rPr>
              <a:t>Lutter </a:t>
            </a:r>
            <a:r>
              <a:rPr lang="fr-FR" sz="2400" b="1" i="1" spc="-52" dirty="0" smtClean="0">
                <a:solidFill>
                  <a:srgbClr val="1A171B"/>
                </a:solidFill>
                <a:latin typeface="Century Gothic"/>
                <a:cs typeface="Century Gothic"/>
              </a:rPr>
              <a:t>contre </a:t>
            </a:r>
            <a:r>
              <a:rPr lang="fr-FR" sz="2400" b="1" i="1" spc="-32" dirty="0" smtClean="0">
                <a:solidFill>
                  <a:srgbClr val="1A171B"/>
                </a:solidFill>
                <a:latin typeface="Century Gothic"/>
                <a:cs typeface="Century Gothic"/>
              </a:rPr>
              <a:t>le </a:t>
            </a:r>
            <a:r>
              <a:rPr lang="fr-FR" sz="2400" b="1" i="1" spc="-36" dirty="0" smtClean="0">
                <a:solidFill>
                  <a:srgbClr val="1A171B"/>
                </a:solidFill>
                <a:latin typeface="Century Gothic"/>
                <a:cs typeface="Century Gothic"/>
              </a:rPr>
              <a:t>gaspillage </a:t>
            </a:r>
            <a:r>
              <a:rPr lang="fr-FR" sz="2400" b="1" i="1" spc="-32" dirty="0" smtClean="0">
                <a:solidFill>
                  <a:srgbClr val="1A171B"/>
                </a:solidFill>
                <a:latin typeface="Century Gothic"/>
                <a:cs typeface="Century Gothic"/>
              </a:rPr>
              <a:t>alimentaire, </a:t>
            </a:r>
            <a:r>
              <a:rPr lang="fr-FR" sz="2400" b="1" i="1" spc="-52" dirty="0" smtClean="0">
                <a:solidFill>
                  <a:srgbClr val="1A171B"/>
                </a:solidFill>
                <a:latin typeface="Century Gothic"/>
                <a:cs typeface="Century Gothic"/>
              </a:rPr>
              <a:t>c’est </a:t>
            </a:r>
            <a:r>
              <a:rPr lang="fr-FR" sz="2400" b="1" i="1" spc="-32" dirty="0" smtClean="0">
                <a:solidFill>
                  <a:srgbClr val="1A171B"/>
                </a:solidFill>
                <a:latin typeface="Century Gothic"/>
                <a:cs typeface="Century Gothic"/>
              </a:rPr>
              <a:t>facile. </a:t>
            </a:r>
            <a:r>
              <a:rPr lang="fr-FR" sz="2400" b="1" i="1" spc="-52" dirty="0" smtClean="0">
                <a:solidFill>
                  <a:srgbClr val="1A171B"/>
                </a:solidFill>
                <a:latin typeface="Century Gothic"/>
                <a:cs typeface="Century Gothic"/>
              </a:rPr>
              <a:t>Voici  </a:t>
            </a:r>
            <a:r>
              <a:rPr lang="fr-FR" sz="2400" b="1" i="1" spc="-49" dirty="0" smtClean="0">
                <a:solidFill>
                  <a:srgbClr val="1A171B"/>
                </a:solidFill>
                <a:latin typeface="Century Gothic"/>
                <a:cs typeface="Century Gothic"/>
              </a:rPr>
              <a:t>quelques  </a:t>
            </a:r>
            <a:r>
              <a:rPr lang="fr-FR" sz="2400" b="1" i="1" spc="-42" dirty="0" smtClean="0">
                <a:solidFill>
                  <a:srgbClr val="1A171B"/>
                </a:solidFill>
                <a:latin typeface="Century Gothic"/>
                <a:cs typeface="Century Gothic"/>
              </a:rPr>
              <a:t>gestes  </a:t>
            </a:r>
            <a:r>
              <a:rPr lang="fr-FR" sz="2400" b="1" i="1" spc="-23" dirty="0" smtClean="0">
                <a:solidFill>
                  <a:srgbClr val="1A171B"/>
                </a:solidFill>
                <a:latin typeface="Century Gothic"/>
                <a:cs typeface="Century Gothic"/>
              </a:rPr>
              <a:t>simples  </a:t>
            </a:r>
            <a:r>
              <a:rPr lang="fr-FR" sz="2400" b="1" i="1" spc="-42" dirty="0" smtClean="0">
                <a:solidFill>
                  <a:srgbClr val="1A171B"/>
                </a:solidFill>
                <a:latin typeface="Century Gothic"/>
                <a:cs typeface="Century Gothic"/>
              </a:rPr>
              <a:t>pour </a:t>
            </a:r>
            <a:r>
              <a:rPr lang="fr-FR" sz="2400" b="1" i="1" spc="-32" dirty="0" smtClean="0">
                <a:solidFill>
                  <a:srgbClr val="1A171B"/>
                </a:solidFill>
                <a:latin typeface="Century Gothic"/>
                <a:cs typeface="Century Gothic"/>
              </a:rPr>
              <a:t>moins </a:t>
            </a:r>
            <a:r>
              <a:rPr lang="fr-FR" sz="2400" b="1" i="1" spc="-52" dirty="0" smtClean="0">
                <a:solidFill>
                  <a:srgbClr val="1A171B"/>
                </a:solidFill>
                <a:latin typeface="Century Gothic"/>
                <a:cs typeface="Century Gothic"/>
              </a:rPr>
              <a:t>gâcher…</a:t>
            </a:r>
          </a:p>
          <a:p>
            <a:pPr marL="8211" marR="3285">
              <a:lnSpc>
                <a:spcPct val="101299"/>
              </a:lnSpc>
              <a:spcBef>
                <a:spcPts val="61"/>
              </a:spcBef>
            </a:pPr>
            <a:r>
              <a:rPr lang="fr-FR" sz="2400" b="1" i="1" spc="-52" dirty="0" smtClean="0">
                <a:solidFill>
                  <a:srgbClr val="1A171B"/>
                </a:solidFill>
                <a:latin typeface="Century Gothic"/>
                <a:cs typeface="Century Gothic"/>
              </a:rPr>
              <a:t>et </a:t>
            </a:r>
            <a:r>
              <a:rPr lang="fr-FR" sz="2400" b="1" i="1" spc="-16" dirty="0" smtClean="0">
                <a:solidFill>
                  <a:srgbClr val="1A171B"/>
                </a:solidFill>
                <a:latin typeface="Century Gothic"/>
                <a:cs typeface="Century Gothic"/>
              </a:rPr>
              <a:t>réaliser </a:t>
            </a:r>
            <a:r>
              <a:rPr lang="fr-FR" sz="2400" b="1" i="1" spc="-49" dirty="0" smtClean="0">
                <a:solidFill>
                  <a:srgbClr val="1A171B"/>
                </a:solidFill>
                <a:latin typeface="Century Gothic"/>
                <a:cs typeface="Century Gothic"/>
              </a:rPr>
              <a:t>des </a:t>
            </a:r>
            <a:r>
              <a:rPr lang="fr-FR" sz="2400" b="1" i="1" spc="-58" dirty="0" smtClean="0">
                <a:solidFill>
                  <a:srgbClr val="1A171B"/>
                </a:solidFill>
                <a:latin typeface="Century Gothic"/>
                <a:cs typeface="Century Gothic"/>
              </a:rPr>
              <a:t>économies</a:t>
            </a:r>
            <a:r>
              <a:rPr lang="fr-FR" sz="2400" b="1" i="1" spc="-29" dirty="0" smtClean="0">
                <a:solidFill>
                  <a:srgbClr val="1A171B"/>
                </a:solidFill>
                <a:latin typeface="Century Gothic"/>
                <a:cs typeface="Century Gothic"/>
              </a:rPr>
              <a:t> </a:t>
            </a:r>
            <a:r>
              <a:rPr lang="fr-FR" sz="2400" b="1" i="1" spc="10" dirty="0" smtClean="0">
                <a:solidFill>
                  <a:srgbClr val="1A171B"/>
                </a:solidFill>
                <a:latin typeface="Century Gothic"/>
                <a:cs typeface="Century Gothic"/>
              </a:rPr>
              <a:t>!</a:t>
            </a:r>
            <a:endParaRPr lang="fr-FR" sz="2400" b="1" dirty="0">
              <a:latin typeface="Century Gothic"/>
              <a:cs typeface="Century Gothic"/>
            </a:endParaRPr>
          </a:p>
        </p:txBody>
      </p:sp>
      <p:pic>
        <p:nvPicPr>
          <p:cNvPr id="63" name="object 9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968952" y="10721280"/>
            <a:ext cx="1344216" cy="1080120"/>
          </a:xfrm>
          <a:prstGeom prst="rect">
            <a:avLst/>
          </a:prstGeom>
        </p:spPr>
      </p:pic>
      <p:grpSp>
        <p:nvGrpSpPr>
          <p:cNvPr id="64" name="object 103"/>
          <p:cNvGrpSpPr/>
          <p:nvPr/>
        </p:nvGrpSpPr>
        <p:grpSpPr>
          <a:xfrm>
            <a:off x="4292125" y="4574677"/>
            <a:ext cx="5328592" cy="2391532"/>
            <a:chOff x="750019" y="3843780"/>
            <a:chExt cx="6515225" cy="2873247"/>
          </a:xfrm>
        </p:grpSpPr>
        <p:pic>
          <p:nvPicPr>
            <p:cNvPr id="65" name="object 10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0101" y="6230759"/>
              <a:ext cx="216215" cy="222157"/>
            </a:xfrm>
            <a:prstGeom prst="rect">
              <a:avLst/>
            </a:prstGeom>
          </p:spPr>
        </p:pic>
        <p:sp>
          <p:nvSpPr>
            <p:cNvPr id="66" name="object 105"/>
            <p:cNvSpPr/>
            <p:nvPr/>
          </p:nvSpPr>
          <p:spPr>
            <a:xfrm>
              <a:off x="751924" y="6244987"/>
              <a:ext cx="178435" cy="198120"/>
            </a:xfrm>
            <a:custGeom>
              <a:avLst/>
              <a:gdLst/>
              <a:ahLst/>
              <a:cxnLst/>
              <a:rect l="l" t="t" r="r" b="b"/>
              <a:pathLst>
                <a:path w="178434" h="198120">
                  <a:moveTo>
                    <a:pt x="81499" y="0"/>
                  </a:moveTo>
                  <a:lnTo>
                    <a:pt x="37787" y="13182"/>
                  </a:lnTo>
                  <a:lnTo>
                    <a:pt x="9553" y="43510"/>
                  </a:lnTo>
                  <a:lnTo>
                    <a:pt x="0" y="89525"/>
                  </a:lnTo>
                  <a:lnTo>
                    <a:pt x="4610" y="120066"/>
                  </a:lnTo>
                  <a:lnTo>
                    <a:pt x="47083" y="177815"/>
                  </a:lnTo>
                  <a:lnTo>
                    <a:pt x="115391" y="197719"/>
                  </a:lnTo>
                  <a:lnTo>
                    <a:pt x="147323" y="198018"/>
                  </a:lnTo>
                  <a:lnTo>
                    <a:pt x="149143" y="192753"/>
                  </a:lnTo>
                  <a:lnTo>
                    <a:pt x="145581" y="179749"/>
                  </a:lnTo>
                  <a:lnTo>
                    <a:pt x="148189" y="161935"/>
                  </a:lnTo>
                  <a:lnTo>
                    <a:pt x="168519" y="142239"/>
                  </a:lnTo>
                  <a:lnTo>
                    <a:pt x="177965" y="124195"/>
                  </a:lnTo>
                  <a:lnTo>
                    <a:pt x="174823" y="96761"/>
                  </a:lnTo>
                  <a:lnTo>
                    <a:pt x="153457" y="47967"/>
                  </a:lnTo>
                  <a:lnTo>
                    <a:pt x="123964" y="17926"/>
                  </a:lnTo>
                  <a:lnTo>
                    <a:pt x="103804" y="5851"/>
                  </a:lnTo>
                  <a:lnTo>
                    <a:pt x="81499" y="0"/>
                  </a:lnTo>
                  <a:close/>
                </a:path>
              </a:pathLst>
            </a:custGeom>
            <a:solidFill>
              <a:srgbClr val="E32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10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2225" y="6245201"/>
              <a:ext cx="177356" cy="197470"/>
            </a:xfrm>
            <a:prstGeom prst="rect">
              <a:avLst/>
            </a:prstGeom>
          </p:spPr>
        </p:pic>
        <p:sp>
          <p:nvSpPr>
            <p:cNvPr id="68" name="object 107"/>
            <p:cNvSpPr/>
            <p:nvPr/>
          </p:nvSpPr>
          <p:spPr>
            <a:xfrm>
              <a:off x="817204" y="6313376"/>
              <a:ext cx="60960" cy="62230"/>
            </a:xfrm>
            <a:custGeom>
              <a:avLst/>
              <a:gdLst/>
              <a:ahLst/>
              <a:cxnLst/>
              <a:rect l="l" t="t" r="r" b="b"/>
              <a:pathLst>
                <a:path w="60959" h="62229">
                  <a:moveTo>
                    <a:pt x="9570" y="0"/>
                  </a:moveTo>
                  <a:lnTo>
                    <a:pt x="6084" y="1747"/>
                  </a:lnTo>
                  <a:lnTo>
                    <a:pt x="3211" y="6314"/>
                  </a:lnTo>
                  <a:lnTo>
                    <a:pt x="1435" y="12555"/>
                  </a:lnTo>
                  <a:lnTo>
                    <a:pt x="0" y="21673"/>
                  </a:lnTo>
                  <a:lnTo>
                    <a:pt x="1574" y="28938"/>
                  </a:lnTo>
                  <a:lnTo>
                    <a:pt x="34585" y="58276"/>
                  </a:lnTo>
                  <a:lnTo>
                    <a:pt x="50077" y="61639"/>
                  </a:lnTo>
                  <a:lnTo>
                    <a:pt x="55003" y="59532"/>
                  </a:lnTo>
                  <a:lnTo>
                    <a:pt x="60535" y="50519"/>
                  </a:lnTo>
                  <a:lnTo>
                    <a:pt x="57646" y="46913"/>
                  </a:lnTo>
                  <a:lnTo>
                    <a:pt x="49911" y="43742"/>
                  </a:lnTo>
                  <a:lnTo>
                    <a:pt x="40906" y="36037"/>
                  </a:lnTo>
                  <a:lnTo>
                    <a:pt x="33799" y="26793"/>
                  </a:lnTo>
                  <a:lnTo>
                    <a:pt x="21875" y="13054"/>
                  </a:lnTo>
                  <a:lnTo>
                    <a:pt x="13182" y="2217"/>
                  </a:lnTo>
                  <a:lnTo>
                    <a:pt x="9570" y="0"/>
                  </a:lnTo>
                  <a:close/>
                </a:path>
              </a:pathLst>
            </a:custGeom>
            <a:solidFill>
              <a:srgbClr val="991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10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22325" y="6238557"/>
              <a:ext cx="148068" cy="132105"/>
            </a:xfrm>
            <a:prstGeom prst="rect">
              <a:avLst/>
            </a:prstGeom>
          </p:spPr>
        </p:pic>
        <p:sp>
          <p:nvSpPr>
            <p:cNvPr id="70" name="object 109"/>
            <p:cNvSpPr/>
            <p:nvPr/>
          </p:nvSpPr>
          <p:spPr>
            <a:xfrm>
              <a:off x="822874" y="6290783"/>
              <a:ext cx="93980" cy="80010"/>
            </a:xfrm>
            <a:custGeom>
              <a:avLst/>
              <a:gdLst/>
              <a:ahLst/>
              <a:cxnLst/>
              <a:rect l="l" t="t" r="r" b="b"/>
              <a:pathLst>
                <a:path w="93980" h="80010">
                  <a:moveTo>
                    <a:pt x="2092" y="0"/>
                  </a:moveTo>
                  <a:lnTo>
                    <a:pt x="0" y="12593"/>
                  </a:lnTo>
                  <a:lnTo>
                    <a:pt x="1870" y="33593"/>
                  </a:lnTo>
                  <a:lnTo>
                    <a:pt x="10175" y="52887"/>
                  </a:lnTo>
                  <a:lnTo>
                    <a:pt x="24667" y="68243"/>
                  </a:lnTo>
                  <a:lnTo>
                    <a:pt x="45097" y="77427"/>
                  </a:lnTo>
                  <a:lnTo>
                    <a:pt x="63253" y="79886"/>
                  </a:lnTo>
                  <a:lnTo>
                    <a:pt x="75812" y="78425"/>
                  </a:lnTo>
                  <a:lnTo>
                    <a:pt x="84409" y="74585"/>
                  </a:lnTo>
                  <a:lnTo>
                    <a:pt x="90678" y="69908"/>
                  </a:lnTo>
                  <a:lnTo>
                    <a:pt x="93758" y="66879"/>
                  </a:lnTo>
                  <a:lnTo>
                    <a:pt x="90179" y="67711"/>
                  </a:lnTo>
                  <a:lnTo>
                    <a:pt x="81680" y="70230"/>
                  </a:lnTo>
                  <a:lnTo>
                    <a:pt x="70002" y="72258"/>
                  </a:lnTo>
                  <a:lnTo>
                    <a:pt x="32181" y="66033"/>
                  </a:lnTo>
                  <a:lnTo>
                    <a:pt x="7048" y="22461"/>
                  </a:lnTo>
                  <a:lnTo>
                    <a:pt x="6806" y="9688"/>
                  </a:lnTo>
                  <a:lnTo>
                    <a:pt x="4757" y="616"/>
                  </a:lnTo>
                  <a:lnTo>
                    <a:pt x="2092" y="0"/>
                  </a:lnTo>
                  <a:close/>
                </a:path>
              </a:pathLst>
            </a:custGeom>
            <a:solidFill>
              <a:srgbClr val="991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37590" y="6234938"/>
              <a:ext cx="52204" cy="60718"/>
            </a:xfrm>
            <a:prstGeom prst="rect">
              <a:avLst/>
            </a:prstGeom>
          </p:spPr>
        </p:pic>
        <p:pic>
          <p:nvPicPr>
            <p:cNvPr id="72" name="object 11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76433" y="6143039"/>
              <a:ext cx="173682" cy="176447"/>
            </a:xfrm>
            <a:prstGeom prst="rect">
              <a:avLst/>
            </a:prstGeom>
          </p:spPr>
        </p:pic>
        <p:sp>
          <p:nvSpPr>
            <p:cNvPr id="73" name="object 112"/>
            <p:cNvSpPr/>
            <p:nvPr/>
          </p:nvSpPr>
          <p:spPr>
            <a:xfrm>
              <a:off x="889901" y="6164009"/>
              <a:ext cx="32384" cy="40640"/>
            </a:xfrm>
            <a:custGeom>
              <a:avLst/>
              <a:gdLst/>
              <a:ahLst/>
              <a:cxnLst/>
              <a:rect l="l" t="t" r="r" b="b"/>
              <a:pathLst>
                <a:path w="32384" h="40639">
                  <a:moveTo>
                    <a:pt x="27570" y="0"/>
                  </a:moveTo>
                  <a:lnTo>
                    <a:pt x="813" y="31054"/>
                  </a:lnTo>
                  <a:lnTo>
                    <a:pt x="0" y="40246"/>
                  </a:lnTo>
                  <a:lnTo>
                    <a:pt x="8036" y="25883"/>
                  </a:lnTo>
                  <a:lnTo>
                    <a:pt x="15425" y="17391"/>
                  </a:lnTo>
                  <a:lnTo>
                    <a:pt x="22465" y="11715"/>
                  </a:lnTo>
                  <a:lnTo>
                    <a:pt x="29451" y="5803"/>
                  </a:lnTo>
                  <a:lnTo>
                    <a:pt x="31917" y="961"/>
                  </a:lnTo>
                  <a:lnTo>
                    <a:pt x="27570" y="0"/>
                  </a:lnTo>
                  <a:close/>
                </a:path>
              </a:pathLst>
            </a:custGeom>
            <a:solidFill>
              <a:srgbClr val="E322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11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90117" y="6164084"/>
              <a:ext cx="33129" cy="39623"/>
            </a:xfrm>
            <a:prstGeom prst="rect">
              <a:avLst/>
            </a:prstGeom>
          </p:spPr>
        </p:pic>
        <p:sp>
          <p:nvSpPr>
            <p:cNvPr id="75" name="object 114"/>
            <p:cNvSpPr/>
            <p:nvPr/>
          </p:nvSpPr>
          <p:spPr>
            <a:xfrm>
              <a:off x="750019" y="6143049"/>
              <a:ext cx="299720" cy="309880"/>
            </a:xfrm>
            <a:custGeom>
              <a:avLst/>
              <a:gdLst/>
              <a:ahLst/>
              <a:cxnLst/>
              <a:rect l="l" t="t" r="r" b="b"/>
              <a:pathLst>
                <a:path w="299719" h="309879">
                  <a:moveTo>
                    <a:pt x="198885" y="0"/>
                  </a:moveTo>
                  <a:lnTo>
                    <a:pt x="159587" y="11468"/>
                  </a:lnTo>
                  <a:lnTo>
                    <a:pt x="134701" y="43313"/>
                  </a:lnTo>
                  <a:lnTo>
                    <a:pt x="126383" y="89273"/>
                  </a:lnTo>
                  <a:lnTo>
                    <a:pt x="120770" y="88448"/>
                  </a:lnTo>
                  <a:lnTo>
                    <a:pt x="70790" y="92979"/>
                  </a:lnTo>
                  <a:lnTo>
                    <a:pt x="32388" y="114755"/>
                  </a:lnTo>
                  <a:lnTo>
                    <a:pt x="7985" y="149159"/>
                  </a:lnTo>
                  <a:lnTo>
                    <a:pt x="0" y="191574"/>
                  </a:lnTo>
                  <a:lnTo>
                    <a:pt x="10851" y="237381"/>
                  </a:lnTo>
                  <a:lnTo>
                    <a:pt x="39285" y="278535"/>
                  </a:lnTo>
                  <a:lnTo>
                    <a:pt x="74731" y="301787"/>
                  </a:lnTo>
                  <a:lnTo>
                    <a:pt x="112592" y="309863"/>
                  </a:lnTo>
                  <a:lnTo>
                    <a:pt x="148267" y="305494"/>
                  </a:lnTo>
                  <a:lnTo>
                    <a:pt x="177158" y="291406"/>
                  </a:lnTo>
                  <a:lnTo>
                    <a:pt x="199864" y="267605"/>
                  </a:lnTo>
                  <a:lnTo>
                    <a:pt x="213065" y="239297"/>
                  </a:lnTo>
                  <a:lnTo>
                    <a:pt x="217482" y="208548"/>
                  </a:lnTo>
                  <a:lnTo>
                    <a:pt x="213835" y="177424"/>
                  </a:lnTo>
                  <a:lnTo>
                    <a:pt x="258768" y="170557"/>
                  </a:lnTo>
                  <a:lnTo>
                    <a:pt x="286983" y="147112"/>
                  </a:lnTo>
                  <a:lnTo>
                    <a:pt x="299368" y="113470"/>
                  </a:lnTo>
                  <a:lnTo>
                    <a:pt x="296813" y="76011"/>
                  </a:lnTo>
                  <a:lnTo>
                    <a:pt x="280207" y="41117"/>
                  </a:lnTo>
                  <a:lnTo>
                    <a:pt x="250437" y="15169"/>
                  </a:lnTo>
                  <a:lnTo>
                    <a:pt x="198885" y="0"/>
                  </a:lnTo>
                  <a:close/>
                </a:path>
              </a:pathLst>
            </a:custGeom>
            <a:solidFill>
              <a:srgbClr val="6EC4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object 11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80757" y="3843780"/>
              <a:ext cx="3084487" cy="2873247"/>
            </a:xfrm>
            <a:prstGeom prst="rect">
              <a:avLst/>
            </a:prstGeom>
          </p:spPr>
        </p:pic>
      </p:grpSp>
      <p:sp>
        <p:nvSpPr>
          <p:cNvPr id="19" name="Rectangle à coins arrondis 18"/>
          <p:cNvSpPr/>
          <p:nvPr/>
        </p:nvSpPr>
        <p:spPr>
          <a:xfrm>
            <a:off x="336104" y="6472808"/>
            <a:ext cx="7491318" cy="914400"/>
          </a:xfrm>
          <a:prstGeom prst="roundRect">
            <a:avLst/>
          </a:prstGeom>
          <a:solidFill>
            <a:srgbClr val="FFFF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J’ose </a:t>
            </a:r>
            <a:r>
              <a:rPr lang="fr-FR" sz="24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dire « merci j’en ai assez 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» quand la        dose dans mon </a:t>
            </a:r>
            <a:r>
              <a:rPr lang="fr-FR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assiette me paraît suffisante</a:t>
            </a:r>
            <a:endParaRPr lang="fr-FR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478245" y="6603290"/>
            <a:ext cx="864096" cy="55436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dirty="0">
              <a:solidFill>
                <a:srgbClr val="00B0F0"/>
              </a:solidFill>
              <a:latin typeface="AR DARLING" pitchFamily="2" charset="0"/>
              <a:cs typeface="Aharoni" pitchFamily="2" charset="-79"/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1026105" y="6328792"/>
            <a:ext cx="720080" cy="576064"/>
            <a:chOff x="486184" y="1905006"/>
            <a:chExt cx="377807" cy="213954"/>
          </a:xfrm>
        </p:grpSpPr>
        <p:pic>
          <p:nvPicPr>
            <p:cNvPr id="51" name="object 4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184" y="2001711"/>
              <a:ext cx="207654" cy="117249"/>
            </a:xfrm>
            <a:prstGeom prst="rect">
              <a:avLst/>
            </a:prstGeom>
          </p:spPr>
        </p:pic>
        <p:sp>
          <p:nvSpPr>
            <p:cNvPr id="52" name="object 56"/>
            <p:cNvSpPr/>
            <p:nvPr/>
          </p:nvSpPr>
          <p:spPr>
            <a:xfrm>
              <a:off x="591976" y="1905006"/>
              <a:ext cx="272015" cy="167155"/>
            </a:xfrm>
            <a:custGeom>
              <a:avLst/>
              <a:gdLst/>
              <a:ahLst/>
              <a:cxnLst/>
              <a:rect l="l" t="t" r="r" b="b"/>
              <a:pathLst>
                <a:path w="299719" h="309879">
                  <a:moveTo>
                    <a:pt x="198885" y="0"/>
                  </a:moveTo>
                  <a:lnTo>
                    <a:pt x="159587" y="11469"/>
                  </a:lnTo>
                  <a:lnTo>
                    <a:pt x="134701" y="43315"/>
                  </a:lnTo>
                  <a:lnTo>
                    <a:pt x="126383" y="89280"/>
                  </a:lnTo>
                  <a:lnTo>
                    <a:pt x="120770" y="88442"/>
                  </a:lnTo>
                  <a:lnTo>
                    <a:pt x="70790" y="92973"/>
                  </a:lnTo>
                  <a:lnTo>
                    <a:pt x="32388" y="114749"/>
                  </a:lnTo>
                  <a:lnTo>
                    <a:pt x="7985" y="149154"/>
                  </a:lnTo>
                  <a:lnTo>
                    <a:pt x="0" y="191568"/>
                  </a:lnTo>
                  <a:lnTo>
                    <a:pt x="10851" y="237375"/>
                  </a:lnTo>
                  <a:lnTo>
                    <a:pt x="39285" y="278535"/>
                  </a:lnTo>
                  <a:lnTo>
                    <a:pt x="74731" y="301787"/>
                  </a:lnTo>
                  <a:lnTo>
                    <a:pt x="112592" y="309861"/>
                  </a:lnTo>
                  <a:lnTo>
                    <a:pt x="148267" y="305489"/>
                  </a:lnTo>
                  <a:lnTo>
                    <a:pt x="177158" y="291401"/>
                  </a:lnTo>
                  <a:lnTo>
                    <a:pt x="199864" y="267605"/>
                  </a:lnTo>
                  <a:lnTo>
                    <a:pt x="213065" y="239296"/>
                  </a:lnTo>
                  <a:lnTo>
                    <a:pt x="217482" y="208544"/>
                  </a:lnTo>
                  <a:lnTo>
                    <a:pt x="213835" y="177418"/>
                  </a:lnTo>
                  <a:lnTo>
                    <a:pt x="258768" y="170552"/>
                  </a:lnTo>
                  <a:lnTo>
                    <a:pt x="286983" y="147107"/>
                  </a:lnTo>
                  <a:lnTo>
                    <a:pt x="299368" y="113464"/>
                  </a:lnTo>
                  <a:lnTo>
                    <a:pt x="296813" y="76006"/>
                  </a:lnTo>
                  <a:lnTo>
                    <a:pt x="280207" y="41111"/>
                  </a:lnTo>
                  <a:lnTo>
                    <a:pt x="250437" y="15163"/>
                  </a:lnTo>
                  <a:lnTo>
                    <a:pt x="198885" y="0"/>
                  </a:lnTo>
                  <a:close/>
                </a:path>
              </a:pathLst>
            </a:custGeom>
            <a:solidFill>
              <a:srgbClr val="6EC4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7" name="object 36"/>
          <p:cNvGrpSpPr/>
          <p:nvPr/>
        </p:nvGrpSpPr>
        <p:grpSpPr>
          <a:xfrm>
            <a:off x="264096" y="11945416"/>
            <a:ext cx="2880320" cy="600420"/>
            <a:chOff x="859097" y="10461028"/>
            <a:chExt cx="2344420" cy="579120"/>
          </a:xfrm>
        </p:grpSpPr>
        <p:sp>
          <p:nvSpPr>
            <p:cNvPr id="78" name="object 37"/>
            <p:cNvSpPr/>
            <p:nvPr/>
          </p:nvSpPr>
          <p:spPr>
            <a:xfrm>
              <a:off x="879132" y="10621785"/>
              <a:ext cx="58419" cy="18415"/>
            </a:xfrm>
            <a:custGeom>
              <a:avLst/>
              <a:gdLst/>
              <a:ahLst/>
              <a:cxnLst/>
              <a:rect l="l" t="t" r="r" b="b"/>
              <a:pathLst>
                <a:path w="58419" h="18415">
                  <a:moveTo>
                    <a:pt x="11823" y="3594"/>
                  </a:moveTo>
                  <a:lnTo>
                    <a:pt x="9677" y="800"/>
                  </a:lnTo>
                  <a:lnTo>
                    <a:pt x="6642" y="406"/>
                  </a:lnTo>
                  <a:lnTo>
                    <a:pt x="3606" y="0"/>
                  </a:lnTo>
                  <a:lnTo>
                    <a:pt x="825" y="2133"/>
                  </a:lnTo>
                  <a:lnTo>
                    <a:pt x="0" y="8191"/>
                  </a:lnTo>
                  <a:lnTo>
                    <a:pt x="2133" y="10985"/>
                  </a:lnTo>
                  <a:lnTo>
                    <a:pt x="8216" y="11811"/>
                  </a:lnTo>
                  <a:lnTo>
                    <a:pt x="11010" y="9664"/>
                  </a:lnTo>
                  <a:lnTo>
                    <a:pt x="11404" y="6629"/>
                  </a:lnTo>
                  <a:lnTo>
                    <a:pt x="11823" y="3594"/>
                  </a:lnTo>
                  <a:close/>
                </a:path>
                <a:path w="58419" h="18415">
                  <a:moveTo>
                    <a:pt x="32042" y="12712"/>
                  </a:moveTo>
                  <a:lnTo>
                    <a:pt x="30391" y="12153"/>
                  </a:lnTo>
                  <a:lnTo>
                    <a:pt x="27000" y="11010"/>
                  </a:lnTo>
                  <a:lnTo>
                    <a:pt x="26301" y="12153"/>
                  </a:lnTo>
                  <a:lnTo>
                    <a:pt x="19951" y="10007"/>
                  </a:lnTo>
                  <a:lnTo>
                    <a:pt x="17856" y="9245"/>
                  </a:lnTo>
                  <a:lnTo>
                    <a:pt x="17373" y="10680"/>
                  </a:lnTo>
                  <a:lnTo>
                    <a:pt x="19481" y="11366"/>
                  </a:lnTo>
                  <a:lnTo>
                    <a:pt x="25844" y="13512"/>
                  </a:lnTo>
                  <a:lnTo>
                    <a:pt x="25704" y="14846"/>
                  </a:lnTo>
                  <a:lnTo>
                    <a:pt x="30746" y="16548"/>
                  </a:lnTo>
                  <a:lnTo>
                    <a:pt x="31508" y="15379"/>
                  </a:lnTo>
                  <a:lnTo>
                    <a:pt x="31940" y="14109"/>
                  </a:lnTo>
                  <a:lnTo>
                    <a:pt x="32042" y="12712"/>
                  </a:lnTo>
                  <a:close/>
                </a:path>
                <a:path w="58419" h="18415">
                  <a:moveTo>
                    <a:pt x="33223" y="4419"/>
                  </a:moveTo>
                  <a:lnTo>
                    <a:pt x="33197" y="2667"/>
                  </a:lnTo>
                  <a:lnTo>
                    <a:pt x="32778" y="1346"/>
                  </a:lnTo>
                  <a:lnTo>
                    <a:pt x="27470" y="1651"/>
                  </a:lnTo>
                  <a:lnTo>
                    <a:pt x="27254" y="2984"/>
                  </a:lnTo>
                  <a:lnTo>
                    <a:pt x="20548" y="3390"/>
                  </a:lnTo>
                  <a:lnTo>
                    <a:pt x="18338" y="3467"/>
                  </a:lnTo>
                  <a:lnTo>
                    <a:pt x="18415" y="5003"/>
                  </a:lnTo>
                  <a:lnTo>
                    <a:pt x="20637" y="4826"/>
                  </a:lnTo>
                  <a:lnTo>
                    <a:pt x="27330" y="4419"/>
                  </a:lnTo>
                  <a:lnTo>
                    <a:pt x="27724" y="5702"/>
                  </a:lnTo>
                  <a:lnTo>
                    <a:pt x="33020" y="5384"/>
                  </a:lnTo>
                  <a:lnTo>
                    <a:pt x="33223" y="4419"/>
                  </a:lnTo>
                  <a:close/>
                </a:path>
                <a:path w="58419" h="18415">
                  <a:moveTo>
                    <a:pt x="58369" y="8026"/>
                  </a:moveTo>
                  <a:lnTo>
                    <a:pt x="57340" y="7099"/>
                  </a:lnTo>
                  <a:lnTo>
                    <a:pt x="53327" y="6527"/>
                  </a:lnTo>
                  <a:lnTo>
                    <a:pt x="49530" y="5943"/>
                  </a:lnTo>
                  <a:lnTo>
                    <a:pt x="38023" y="4584"/>
                  </a:lnTo>
                  <a:lnTo>
                    <a:pt x="42405" y="8724"/>
                  </a:lnTo>
                  <a:lnTo>
                    <a:pt x="14490" y="4991"/>
                  </a:lnTo>
                  <a:lnTo>
                    <a:pt x="12484" y="4876"/>
                  </a:lnTo>
                  <a:lnTo>
                    <a:pt x="12039" y="8242"/>
                  </a:lnTo>
                  <a:lnTo>
                    <a:pt x="16598" y="8648"/>
                  </a:lnTo>
                  <a:lnTo>
                    <a:pt x="39789" y="11760"/>
                  </a:lnTo>
                  <a:lnTo>
                    <a:pt x="39230" y="15900"/>
                  </a:lnTo>
                  <a:lnTo>
                    <a:pt x="55524" y="18072"/>
                  </a:lnTo>
                  <a:lnTo>
                    <a:pt x="55816" y="18097"/>
                  </a:lnTo>
                  <a:lnTo>
                    <a:pt x="57111" y="17437"/>
                  </a:lnTo>
                  <a:lnTo>
                    <a:pt x="56045" y="16370"/>
                  </a:lnTo>
                  <a:lnTo>
                    <a:pt x="55194" y="16281"/>
                  </a:lnTo>
                  <a:lnTo>
                    <a:pt x="41338" y="14414"/>
                  </a:lnTo>
                  <a:lnTo>
                    <a:pt x="41452" y="12763"/>
                  </a:lnTo>
                  <a:lnTo>
                    <a:pt x="54127" y="14452"/>
                  </a:lnTo>
                  <a:lnTo>
                    <a:pt x="55511" y="14655"/>
                  </a:lnTo>
                  <a:lnTo>
                    <a:pt x="56324" y="14732"/>
                  </a:lnTo>
                  <a:lnTo>
                    <a:pt x="57556" y="14147"/>
                  </a:lnTo>
                  <a:lnTo>
                    <a:pt x="56464" y="13119"/>
                  </a:lnTo>
                  <a:lnTo>
                    <a:pt x="56146" y="13055"/>
                  </a:lnTo>
                  <a:lnTo>
                    <a:pt x="53949" y="12763"/>
                  </a:lnTo>
                  <a:lnTo>
                    <a:pt x="41452" y="11099"/>
                  </a:lnTo>
                  <a:lnTo>
                    <a:pt x="41630" y="9601"/>
                  </a:lnTo>
                  <a:lnTo>
                    <a:pt x="56680" y="11620"/>
                  </a:lnTo>
                  <a:lnTo>
                    <a:pt x="57975" y="10998"/>
                  </a:lnTo>
                  <a:lnTo>
                    <a:pt x="56908" y="9982"/>
                  </a:lnTo>
                  <a:lnTo>
                    <a:pt x="56603" y="9906"/>
                  </a:lnTo>
                  <a:lnTo>
                    <a:pt x="56438" y="9906"/>
                  </a:lnTo>
                  <a:lnTo>
                    <a:pt x="54152" y="9601"/>
                  </a:lnTo>
                  <a:lnTo>
                    <a:pt x="47599" y="8724"/>
                  </a:lnTo>
                  <a:lnTo>
                    <a:pt x="41706" y="7937"/>
                  </a:lnTo>
                  <a:lnTo>
                    <a:pt x="42037" y="6527"/>
                  </a:lnTo>
                  <a:lnTo>
                    <a:pt x="57175" y="8547"/>
                  </a:lnTo>
                  <a:lnTo>
                    <a:pt x="58369" y="8026"/>
                  </a:lnTo>
                  <a:close/>
                </a:path>
              </a:pathLst>
            </a:custGeom>
            <a:solidFill>
              <a:srgbClr val="FAB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" name="object 3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03000" y="10513536"/>
              <a:ext cx="282375" cy="282377"/>
            </a:xfrm>
            <a:prstGeom prst="rect">
              <a:avLst/>
            </a:prstGeom>
          </p:spPr>
        </p:pic>
        <p:pic>
          <p:nvPicPr>
            <p:cNvPr id="80" name="object 3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37197" y="10544315"/>
              <a:ext cx="204125" cy="204977"/>
            </a:xfrm>
            <a:prstGeom prst="rect">
              <a:avLst/>
            </a:prstGeom>
          </p:spPr>
        </p:pic>
        <p:pic>
          <p:nvPicPr>
            <p:cNvPr id="81" name="object 4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59097" y="10463153"/>
              <a:ext cx="355793" cy="538632"/>
            </a:xfrm>
            <a:prstGeom prst="rect">
              <a:avLst/>
            </a:prstGeom>
          </p:spPr>
        </p:pic>
        <p:pic>
          <p:nvPicPr>
            <p:cNvPr id="82" name="object 4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441571" y="10483816"/>
              <a:ext cx="407784" cy="516775"/>
            </a:xfrm>
            <a:prstGeom prst="rect">
              <a:avLst/>
            </a:prstGeom>
          </p:spPr>
        </p:pic>
        <p:pic>
          <p:nvPicPr>
            <p:cNvPr id="83" name="object 4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974697" y="10461028"/>
              <a:ext cx="1228636" cy="578497"/>
            </a:xfrm>
            <a:prstGeom prst="rect">
              <a:avLst/>
            </a:prstGeom>
          </p:spPr>
        </p:pic>
      </p:grpSp>
      <p:sp>
        <p:nvSpPr>
          <p:cNvPr id="84" name="object 35"/>
          <p:cNvSpPr txBox="1"/>
          <p:nvPr/>
        </p:nvSpPr>
        <p:spPr>
          <a:xfrm>
            <a:off x="5448672" y="12017424"/>
            <a:ext cx="3892751" cy="520710"/>
          </a:xfrm>
          <a:prstGeom prst="rect">
            <a:avLst/>
          </a:prstGeom>
        </p:spPr>
        <p:txBody>
          <a:bodyPr vert="horz" wrap="square" lIns="0" tIns="7801" rIns="0" bIns="0" rtlCol="0">
            <a:spAutoFit/>
          </a:bodyPr>
          <a:lstStyle/>
          <a:p>
            <a:pPr marL="8211" marR="3285">
              <a:lnSpc>
                <a:spcPct val="101200"/>
              </a:lnSpc>
              <a:spcBef>
                <a:spcPts val="61"/>
              </a:spcBef>
            </a:pPr>
            <a:r>
              <a:rPr sz="1100" spc="-13" dirty="0">
                <a:solidFill>
                  <a:srgbClr val="009A9D"/>
                </a:solidFill>
                <a:latin typeface="Century Gothic"/>
                <a:cs typeface="Century Gothic"/>
              </a:rPr>
              <a:t>Plus </a:t>
            </a:r>
            <a:r>
              <a:rPr sz="1100" spc="-19" dirty="0">
                <a:solidFill>
                  <a:srgbClr val="009A9D"/>
                </a:solidFill>
                <a:latin typeface="Century Gothic"/>
                <a:cs typeface="Century Gothic"/>
              </a:rPr>
              <a:t>d’infos, </a:t>
            </a:r>
            <a:r>
              <a:rPr sz="1100" spc="-49" dirty="0">
                <a:solidFill>
                  <a:srgbClr val="009A9D"/>
                </a:solidFill>
                <a:latin typeface="Century Gothic"/>
                <a:cs typeface="Century Gothic"/>
              </a:rPr>
              <a:t>d’astuces </a:t>
            </a:r>
            <a:r>
              <a:rPr sz="1100" spc="-68" dirty="0">
                <a:solidFill>
                  <a:srgbClr val="009A9D"/>
                </a:solidFill>
                <a:latin typeface="Century Gothic"/>
                <a:cs typeface="Century Gothic"/>
              </a:rPr>
              <a:t>et </a:t>
            </a:r>
            <a:r>
              <a:rPr sz="1100" spc="-23" dirty="0">
                <a:solidFill>
                  <a:srgbClr val="009A9D"/>
                </a:solidFill>
                <a:latin typeface="Century Gothic"/>
                <a:cs typeface="Century Gothic"/>
              </a:rPr>
              <a:t>d’outils </a:t>
            </a:r>
            <a:r>
              <a:rPr sz="1100" spc="-32" dirty="0">
                <a:solidFill>
                  <a:srgbClr val="009A9D"/>
                </a:solidFill>
                <a:latin typeface="Century Gothic"/>
                <a:cs typeface="Century Gothic"/>
              </a:rPr>
              <a:t>pratiques </a:t>
            </a:r>
            <a:r>
              <a:rPr sz="1100" spc="29" dirty="0">
                <a:solidFill>
                  <a:srgbClr val="009A9D"/>
                </a:solidFill>
                <a:latin typeface="Century Gothic"/>
                <a:cs typeface="Century Gothic"/>
              </a:rPr>
              <a:t>:  </a:t>
            </a:r>
            <a:r>
              <a:rPr sz="1100" b="1" spc="65" dirty="0">
                <a:solidFill>
                  <a:srgbClr val="009A9D"/>
                </a:solidFill>
                <a:latin typeface="Calibri"/>
                <a:cs typeface="Calibri"/>
                <a:hlinkClick r:id="rId21"/>
              </a:rPr>
              <a:t>www.gaspillagealimentaire.com </a:t>
            </a:r>
            <a:r>
              <a:rPr sz="1100" b="1" spc="65" dirty="0">
                <a:solidFill>
                  <a:srgbClr val="009A9D"/>
                </a:solidFill>
                <a:latin typeface="Calibri"/>
                <a:cs typeface="Calibri"/>
              </a:rPr>
              <a:t> </a:t>
            </a:r>
            <a:r>
              <a:rPr sz="1100" b="1" spc="55" dirty="0">
                <a:solidFill>
                  <a:srgbClr val="009A9D"/>
                </a:solidFill>
                <a:latin typeface="Calibri"/>
                <a:cs typeface="Calibri"/>
                <a:hlinkClick r:id="rId22"/>
              </a:rPr>
              <a:t>www.reduisonsnosdechets.fr</a:t>
            </a:r>
            <a:endParaRPr sz="1100" dirty="0">
              <a:latin typeface="Calibri"/>
              <a:cs typeface="Calibri"/>
            </a:endParaRPr>
          </a:p>
        </p:txBody>
      </p:sp>
      <p:grpSp>
        <p:nvGrpSpPr>
          <p:cNvPr id="87" name="Groupe 86"/>
          <p:cNvGrpSpPr/>
          <p:nvPr/>
        </p:nvGrpSpPr>
        <p:grpSpPr>
          <a:xfrm>
            <a:off x="7392888" y="10001200"/>
            <a:ext cx="792088" cy="438831"/>
            <a:chOff x="11746605" y="5104656"/>
            <a:chExt cx="394896" cy="222807"/>
          </a:xfrm>
        </p:grpSpPr>
        <p:pic>
          <p:nvPicPr>
            <p:cNvPr id="85" name="object 8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1746605" y="5205148"/>
              <a:ext cx="216637" cy="122315"/>
            </a:xfrm>
            <a:prstGeom prst="rect">
              <a:avLst/>
            </a:prstGeom>
          </p:spPr>
        </p:pic>
        <p:sp>
          <p:nvSpPr>
            <p:cNvPr id="86" name="object 94"/>
            <p:cNvSpPr/>
            <p:nvPr/>
          </p:nvSpPr>
          <p:spPr>
            <a:xfrm>
              <a:off x="11857384" y="5104656"/>
              <a:ext cx="284117" cy="174006"/>
            </a:xfrm>
            <a:custGeom>
              <a:avLst/>
              <a:gdLst/>
              <a:ahLst/>
              <a:cxnLst/>
              <a:rect l="l" t="t" r="r" b="b"/>
              <a:pathLst>
                <a:path w="313054" h="322579">
                  <a:moveTo>
                    <a:pt x="216833" y="0"/>
                  </a:moveTo>
                  <a:lnTo>
                    <a:pt x="180750" y="3530"/>
                  </a:lnTo>
                  <a:lnTo>
                    <a:pt x="153715" y="22334"/>
                  </a:lnTo>
                  <a:lnTo>
                    <a:pt x="136880" y="53071"/>
                  </a:lnTo>
                  <a:lnTo>
                    <a:pt x="131398" y="92401"/>
                  </a:lnTo>
                  <a:lnTo>
                    <a:pt x="125556" y="91537"/>
                  </a:lnTo>
                  <a:lnTo>
                    <a:pt x="81333" y="94096"/>
                  </a:lnTo>
                  <a:lnTo>
                    <a:pt x="45204" y="109707"/>
                  </a:lnTo>
                  <a:lnTo>
                    <a:pt x="3076" y="168931"/>
                  </a:lnTo>
                  <a:lnTo>
                    <a:pt x="0" y="206969"/>
                  </a:lnTo>
                  <a:lnTo>
                    <a:pt x="10862" y="246909"/>
                  </a:lnTo>
                  <a:lnTo>
                    <a:pt x="40527" y="289846"/>
                  </a:lnTo>
                  <a:lnTo>
                    <a:pt x="77508" y="314105"/>
                  </a:lnTo>
                  <a:lnTo>
                    <a:pt x="117007" y="322532"/>
                  </a:lnTo>
                  <a:lnTo>
                    <a:pt x="154223" y="317972"/>
                  </a:lnTo>
                  <a:lnTo>
                    <a:pt x="184357" y="303271"/>
                  </a:lnTo>
                  <a:lnTo>
                    <a:pt x="208051" y="278439"/>
                  </a:lnTo>
                  <a:lnTo>
                    <a:pt x="221822" y="248907"/>
                  </a:lnTo>
                  <a:lnTo>
                    <a:pt x="226430" y="216830"/>
                  </a:lnTo>
                  <a:lnTo>
                    <a:pt x="222635" y="184361"/>
                  </a:lnTo>
                  <a:lnTo>
                    <a:pt x="263899" y="179430"/>
                  </a:lnTo>
                  <a:lnTo>
                    <a:pt x="292253" y="161094"/>
                  </a:lnTo>
                  <a:lnTo>
                    <a:pt x="308281" y="133547"/>
                  </a:lnTo>
                  <a:lnTo>
                    <a:pt x="312567" y="100980"/>
                  </a:lnTo>
                  <a:lnTo>
                    <a:pt x="305695" y="67586"/>
                  </a:lnTo>
                  <a:lnTo>
                    <a:pt x="288248" y="37556"/>
                  </a:lnTo>
                  <a:lnTo>
                    <a:pt x="260811" y="15083"/>
                  </a:lnTo>
                  <a:lnTo>
                    <a:pt x="216833" y="0"/>
                  </a:lnTo>
                  <a:close/>
                </a:path>
              </a:pathLst>
            </a:custGeom>
            <a:solidFill>
              <a:srgbClr val="E42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731912" y="5326976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  <a:endParaRPr lang="fr-FR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57539" y="6516251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  <a:endParaRPr lang="fr-FR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59196" y="8916325"/>
            <a:ext cx="2766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  <a:endParaRPr lang="fr-FR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757539" y="7676247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endParaRPr lang="fr-FR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132</Words>
  <Application>Microsoft Office PowerPoint</Application>
  <PresentationFormat>A3 (297 x 420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0" baseType="lpstr">
      <vt:lpstr>Arial Unicode MS</vt:lpstr>
      <vt:lpstr>Aharoni</vt:lpstr>
      <vt:lpstr>AR DARLING</vt:lpstr>
      <vt:lpstr>Arial</vt:lpstr>
      <vt:lpstr>Arial Rounded MT Bold</vt:lpstr>
      <vt:lpstr>Calibri</vt:lpstr>
      <vt:lpstr>Cambria</vt:lpstr>
      <vt:lpstr>Century Gothic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Mauriat</dc:creator>
  <cp:lastModifiedBy>intendance1</cp:lastModifiedBy>
  <cp:revision>23</cp:revision>
  <cp:lastPrinted>2020-09-18T09:07:03Z</cp:lastPrinted>
  <dcterms:created xsi:type="dcterms:W3CDTF">2020-09-17T18:07:24Z</dcterms:created>
  <dcterms:modified xsi:type="dcterms:W3CDTF">2020-09-18T09:11:11Z</dcterms:modified>
</cp:coreProperties>
</file>